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1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 pos="332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43" roundtripDataSignature="AMtx7mhc4VLWbBAMC9fTeSjgQyQSyVf9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33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customschemas.google.com/relationships/presentationmetadata" Target="meta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hu-H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Magyar nelyvű Kahoot játék: https://create.kahoot.it/share/elelmiszer-pazarlas/298e2ceb-024c-40ad-a95a-fc562cc2970d</a:t>
            </a:r>
            <a:endParaRPr/>
          </a:p>
        </p:txBody>
      </p:sp>
      <p:sp>
        <p:nvSpPr>
          <p:cNvPr id="205" name="Google Shape;20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26.png"/><Relationship Id="rId4" Type="http://schemas.openxmlformats.org/officeDocument/2006/relationships/image" Target="../media/image36.png"/><Relationship Id="rId9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25.png"/><Relationship Id="rId7" Type="http://schemas.openxmlformats.org/officeDocument/2006/relationships/image" Target="../media/image34.png"/><Relationship Id="rId8" Type="http://schemas.openxmlformats.org/officeDocument/2006/relationships/image" Target="../media/image4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2.png"/><Relationship Id="rId7" Type="http://schemas.openxmlformats.org/officeDocument/2006/relationships/image" Target="../media/image38.png"/><Relationship Id="rId8" Type="http://schemas.openxmlformats.org/officeDocument/2006/relationships/image" Target="../media/image3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12.png"/><Relationship Id="rId5" Type="http://schemas.openxmlformats.org/officeDocument/2006/relationships/image" Target="../media/image24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10" Type="http://schemas.openxmlformats.org/officeDocument/2006/relationships/image" Target="../media/image29.jpg"/><Relationship Id="rId9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24.png"/><Relationship Id="rId8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2">
  <p:cSld name="Cover 0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7"/>
          <p:cNvSpPr txBox="1"/>
          <p:nvPr>
            <p:ph idx="1" type="body"/>
          </p:nvPr>
        </p:nvSpPr>
        <p:spPr>
          <a:xfrm>
            <a:off x="434430" y="4221088"/>
            <a:ext cx="5760000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7"/>
          <p:cNvSpPr txBox="1"/>
          <p:nvPr>
            <p:ph idx="2" type="body"/>
          </p:nvPr>
        </p:nvSpPr>
        <p:spPr>
          <a:xfrm>
            <a:off x="434430" y="3501008"/>
            <a:ext cx="57600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7"/>
          <p:cNvSpPr/>
          <p:nvPr>
            <p:ph idx="3" type="pic"/>
          </p:nvPr>
        </p:nvSpPr>
        <p:spPr>
          <a:xfrm>
            <a:off x="6716587" y="1771536"/>
            <a:ext cx="7368054" cy="7368054"/>
          </a:xfrm>
          <a:prstGeom prst="ellipse">
            <a:avLst/>
          </a:prstGeom>
          <a:noFill/>
          <a:ln>
            <a:noFill/>
          </a:ln>
        </p:spPr>
      </p:sp>
      <p:sp>
        <p:nvSpPr>
          <p:cNvPr id="14" name="Google Shape;14;p37"/>
          <p:cNvSpPr/>
          <p:nvPr/>
        </p:nvSpPr>
        <p:spPr>
          <a:xfrm>
            <a:off x="6188146" y="1243095"/>
            <a:ext cx="8424936" cy="8424936"/>
          </a:xfrm>
          <a:prstGeom prst="donut">
            <a:avLst>
              <a:gd fmla="val 3102" name="adj"/>
            </a:avLst>
          </a:prstGeom>
          <a:solidFill>
            <a:srgbClr val="58595B">
              <a:alpha val="2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&#10;&#10;Description automatically generated" id="15" name="Google Shape;1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6190" y="423866"/>
            <a:ext cx="1617078" cy="535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16" name="Google Shape;1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9788" y="606244"/>
            <a:ext cx="1105373" cy="321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7" name="Google Shape;1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6647" y="589196"/>
            <a:ext cx="925237" cy="317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8" name="Google Shape;1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66990" y="578200"/>
            <a:ext cx="495200" cy="332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low confidence" id="19" name="Google Shape;19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45052" y="346240"/>
            <a:ext cx="486134" cy="647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sign with white text&#10;&#10;Description automatically generated" id="20" name="Google Shape;20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0771" y="578200"/>
            <a:ext cx="1386632" cy="317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mputer, keyboard, laptop, food&#10;&#10;Description automatically generated" id="21" name="Google Shape;21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64906" y="521268"/>
            <a:ext cx="2227649" cy="444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2" name="Google Shape;22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2951" y="1175346"/>
            <a:ext cx="1614754" cy="36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">
  <p:cSld name="Full Imag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47"/>
          <p:cNvSpPr/>
          <p:nvPr>
            <p:ph idx="1" type="body"/>
          </p:nvPr>
        </p:nvSpPr>
        <p:spPr>
          <a:xfrm>
            <a:off x="1391479" y="1340643"/>
            <a:ext cx="3360373" cy="4464621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254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ext Slide 02">
  <p:cSld name="Blank Text Slide 0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:\Birmingham\MSU\Creative Services\DG EAC Framework jobs\EIT\2014 EIT re-brand\Brand elements examples\Mock-ups\Examples\Powerpoint Template\Old\Graphic_element.png" id="82" name="Google Shape;82;p48"/>
          <p:cNvPicPr preferRelativeResize="0"/>
          <p:nvPr/>
        </p:nvPicPr>
        <p:blipFill rotWithShape="1">
          <a:blip r:embed="rId2">
            <a:alphaModFix/>
          </a:blip>
          <a:srcRect b="0" l="0" r="38726" t="17637"/>
          <a:stretch/>
        </p:blipFill>
        <p:spPr>
          <a:xfrm>
            <a:off x="10251267" y="0"/>
            <a:ext cx="1940733" cy="260868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8"/>
          <p:cNvSpPr txBox="1"/>
          <p:nvPr>
            <p:ph idx="1" type="body"/>
          </p:nvPr>
        </p:nvSpPr>
        <p:spPr>
          <a:xfrm>
            <a:off x="623393" y="541719"/>
            <a:ext cx="9000000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48"/>
          <p:cNvSpPr txBox="1"/>
          <p:nvPr>
            <p:ph idx="2" type="body"/>
          </p:nvPr>
        </p:nvSpPr>
        <p:spPr>
          <a:xfrm>
            <a:off x="623393" y="1196976"/>
            <a:ext cx="9000000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 3 Image ">
  <p:cSld name="Text &amp;  3 Image 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9"/>
          <p:cNvSpPr/>
          <p:nvPr>
            <p:ph idx="2" type="pic"/>
          </p:nvPr>
        </p:nvSpPr>
        <p:spPr>
          <a:xfrm>
            <a:off x="7063263" y="1196628"/>
            <a:ext cx="2016224" cy="2376265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87" name="Google Shape;87;p49"/>
          <p:cNvSpPr/>
          <p:nvPr>
            <p:ph idx="3" type="pic"/>
          </p:nvPr>
        </p:nvSpPr>
        <p:spPr>
          <a:xfrm>
            <a:off x="7056968" y="3788892"/>
            <a:ext cx="4511641" cy="1584325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88" name="Google Shape;88;p49"/>
          <p:cNvSpPr/>
          <p:nvPr>
            <p:ph idx="4" type="pic"/>
          </p:nvPr>
        </p:nvSpPr>
        <p:spPr>
          <a:xfrm>
            <a:off x="9552384" y="1196603"/>
            <a:ext cx="2016224" cy="2376265"/>
          </a:xfrm>
          <a:prstGeom prst="round2DiagRect">
            <a:avLst>
              <a:gd fmla="val 0" name="adj1"/>
              <a:gd fmla="val 18487" name="adj2"/>
            </a:avLst>
          </a:prstGeom>
          <a:noFill/>
          <a:ln>
            <a:noFill/>
          </a:ln>
        </p:spPr>
      </p:sp>
      <p:sp>
        <p:nvSpPr>
          <p:cNvPr id="89" name="Google Shape;89;p49"/>
          <p:cNvSpPr txBox="1"/>
          <p:nvPr>
            <p:ph idx="1" type="body"/>
          </p:nvPr>
        </p:nvSpPr>
        <p:spPr>
          <a:xfrm>
            <a:off x="623394" y="541719"/>
            <a:ext cx="6048671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49"/>
          <p:cNvSpPr txBox="1"/>
          <p:nvPr>
            <p:ph idx="5" type="body"/>
          </p:nvPr>
        </p:nvSpPr>
        <p:spPr>
          <a:xfrm>
            <a:off x="623394" y="1196976"/>
            <a:ext cx="6048671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with Landscaper &amp; Portrait Image">
  <p:cSld name="Text with Landscaper &amp; Portrait Imag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0"/>
          <p:cNvSpPr txBox="1"/>
          <p:nvPr>
            <p:ph idx="1" type="body"/>
          </p:nvPr>
        </p:nvSpPr>
        <p:spPr>
          <a:xfrm>
            <a:off x="623394" y="541719"/>
            <a:ext cx="6048671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50"/>
          <p:cNvSpPr/>
          <p:nvPr>
            <p:ph idx="2" type="pic"/>
          </p:nvPr>
        </p:nvSpPr>
        <p:spPr>
          <a:xfrm>
            <a:off x="623392" y="3791021"/>
            <a:ext cx="10945216" cy="1584176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94" name="Google Shape;94;p50"/>
          <p:cNvSpPr txBox="1"/>
          <p:nvPr>
            <p:ph idx="3" type="body"/>
          </p:nvPr>
        </p:nvSpPr>
        <p:spPr>
          <a:xfrm>
            <a:off x="623394" y="1196976"/>
            <a:ext cx="6048671" cy="2376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50"/>
          <p:cNvSpPr/>
          <p:nvPr>
            <p:ph idx="4" type="pic"/>
          </p:nvPr>
        </p:nvSpPr>
        <p:spPr>
          <a:xfrm>
            <a:off x="6960096" y="1196752"/>
            <a:ext cx="4586624" cy="2376264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3 Images 02">
  <p:cSld name="Text &amp; 3 Images 0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1"/>
          <p:cNvSpPr txBox="1"/>
          <p:nvPr>
            <p:ph idx="1" type="body"/>
          </p:nvPr>
        </p:nvSpPr>
        <p:spPr>
          <a:xfrm>
            <a:off x="623394" y="541719"/>
            <a:ext cx="6048671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51"/>
          <p:cNvSpPr/>
          <p:nvPr>
            <p:ph idx="2" type="pic"/>
          </p:nvPr>
        </p:nvSpPr>
        <p:spPr>
          <a:xfrm>
            <a:off x="623392" y="3791021"/>
            <a:ext cx="6048672" cy="1584176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99" name="Google Shape;99;p51"/>
          <p:cNvSpPr txBox="1"/>
          <p:nvPr>
            <p:ph idx="3" type="body"/>
          </p:nvPr>
        </p:nvSpPr>
        <p:spPr>
          <a:xfrm>
            <a:off x="623394" y="1196976"/>
            <a:ext cx="6048671" cy="2376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51"/>
          <p:cNvSpPr/>
          <p:nvPr>
            <p:ph idx="4" type="pic"/>
          </p:nvPr>
        </p:nvSpPr>
        <p:spPr>
          <a:xfrm>
            <a:off x="6960096" y="1196752"/>
            <a:ext cx="4586624" cy="2376264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01" name="Google Shape;101;p51"/>
          <p:cNvSpPr/>
          <p:nvPr>
            <p:ph idx="5" type="pic"/>
          </p:nvPr>
        </p:nvSpPr>
        <p:spPr>
          <a:xfrm>
            <a:off x="6960096" y="3789040"/>
            <a:ext cx="4608512" cy="1584176"/>
          </a:xfrm>
          <a:prstGeom prst="round2DiagRect">
            <a:avLst>
              <a:gd fmla="val 0" name="adj1"/>
              <a:gd fmla="val 20857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go only">
  <p:cSld name="Title and logo 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2"/>
          <p:cNvSpPr/>
          <p:nvPr/>
        </p:nvSpPr>
        <p:spPr>
          <a:xfrm>
            <a:off x="11327280" y="6467128"/>
            <a:ext cx="38664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hu-HU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2"/>
          <p:cNvSpPr txBox="1"/>
          <p:nvPr>
            <p:ph idx="1" type="body"/>
          </p:nvPr>
        </p:nvSpPr>
        <p:spPr>
          <a:xfrm>
            <a:off x="623393" y="541719"/>
            <a:ext cx="8640000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1">
  <p:cSld name="Cover 0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4"/>
          <p:cNvSpPr/>
          <p:nvPr>
            <p:ph idx="2" type="pic"/>
          </p:nvPr>
        </p:nvSpPr>
        <p:spPr>
          <a:xfrm>
            <a:off x="6889840" y="-1251520"/>
            <a:ext cx="6044400" cy="6045583"/>
          </a:xfrm>
          <a:prstGeom prst="ellipse">
            <a:avLst/>
          </a:prstGeom>
          <a:noFill/>
          <a:ln>
            <a:noFill/>
          </a:ln>
        </p:spPr>
      </p:sp>
      <p:sp>
        <p:nvSpPr>
          <p:cNvPr id="108" name="Google Shape;108;p54"/>
          <p:cNvSpPr/>
          <p:nvPr/>
        </p:nvSpPr>
        <p:spPr>
          <a:xfrm>
            <a:off x="6456040" y="-1685113"/>
            <a:ext cx="6912000" cy="6912768"/>
          </a:xfrm>
          <a:prstGeom prst="donut">
            <a:avLst>
              <a:gd fmla="val 3102" name="adj"/>
            </a:avLst>
          </a:prstGeom>
          <a:solidFill>
            <a:schemeClr val="lt1">
              <a:alpha val="4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4"/>
          <p:cNvSpPr txBox="1"/>
          <p:nvPr>
            <p:ph idx="1" type="body"/>
          </p:nvPr>
        </p:nvSpPr>
        <p:spPr>
          <a:xfrm>
            <a:off x="392278" y="3326365"/>
            <a:ext cx="59760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54"/>
          <p:cNvSpPr txBox="1"/>
          <p:nvPr>
            <p:ph idx="3" type="body"/>
          </p:nvPr>
        </p:nvSpPr>
        <p:spPr>
          <a:xfrm>
            <a:off x="410876" y="4043603"/>
            <a:ext cx="401528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picture containing drawing&#10;&#10;Description automatically generated" id="111" name="Google Shape;111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0193" y="5934131"/>
            <a:ext cx="1581397" cy="363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12" name="Google Shape;11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852" y="5823656"/>
            <a:ext cx="2704089" cy="53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13" name="Google Shape;11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1762" y="5705475"/>
            <a:ext cx="536836" cy="6940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14" name="Google Shape;114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2323" y="5894379"/>
            <a:ext cx="1058306" cy="363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15" name="Google Shape;115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64171" y="5856312"/>
            <a:ext cx="608837" cy="409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116" name="Google Shape;116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26171" y="5905372"/>
            <a:ext cx="1291717" cy="3755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logo&#10;&#10;Description automatically generated" id="117" name="Google Shape;117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4461" y="426160"/>
            <a:ext cx="2126222" cy="704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&#10;&#10;Description automatically generated with medium confidence" id="118" name="Google Shape;118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89189" y="650425"/>
            <a:ext cx="1793937" cy="43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2">
  <p:cSld name="Cover 0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5"/>
          <p:cNvSpPr txBox="1"/>
          <p:nvPr>
            <p:ph idx="1" type="body"/>
          </p:nvPr>
        </p:nvSpPr>
        <p:spPr>
          <a:xfrm>
            <a:off x="434430" y="4221088"/>
            <a:ext cx="5760000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55"/>
          <p:cNvSpPr txBox="1"/>
          <p:nvPr>
            <p:ph idx="2" type="body"/>
          </p:nvPr>
        </p:nvSpPr>
        <p:spPr>
          <a:xfrm>
            <a:off x="434430" y="3501008"/>
            <a:ext cx="57600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55"/>
          <p:cNvSpPr/>
          <p:nvPr>
            <p:ph idx="3" type="pic"/>
          </p:nvPr>
        </p:nvSpPr>
        <p:spPr>
          <a:xfrm>
            <a:off x="6690071" y="1845533"/>
            <a:ext cx="6998781" cy="6998781"/>
          </a:xfrm>
          <a:prstGeom prst="ellipse">
            <a:avLst/>
          </a:prstGeom>
          <a:noFill/>
          <a:ln>
            <a:noFill/>
          </a:ln>
        </p:spPr>
      </p:sp>
      <p:sp>
        <p:nvSpPr>
          <p:cNvPr id="123" name="Google Shape;123;p55"/>
          <p:cNvSpPr/>
          <p:nvPr/>
        </p:nvSpPr>
        <p:spPr>
          <a:xfrm>
            <a:off x="6214600" y="1370062"/>
            <a:ext cx="8002694" cy="8002694"/>
          </a:xfrm>
          <a:prstGeom prst="donut">
            <a:avLst>
              <a:gd fmla="val 3102" name="adj"/>
            </a:avLst>
          </a:prstGeom>
          <a:solidFill>
            <a:schemeClr val="lt1">
              <a:alpha val="4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logo&#10;&#10;Description automatically generated" id="124" name="Google Shape;12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987" y="435685"/>
            <a:ext cx="1599756" cy="5297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25" name="Google Shape;12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3628" y="582288"/>
            <a:ext cx="1401523" cy="321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26" name="Google Shape;12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9838" y="493904"/>
            <a:ext cx="2396516" cy="477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27" name="Google Shape;12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8416" y="388913"/>
            <a:ext cx="459391" cy="593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28" name="Google Shape;128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04846" y="568632"/>
            <a:ext cx="905634" cy="3106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29" name="Google Shape;129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36057" y="548823"/>
            <a:ext cx="521006" cy="350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130" name="Google Shape;130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12159" y="584938"/>
            <a:ext cx="1105373" cy="321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&#10;&#10;Description automatically generated with medium confidence" id="131" name="Google Shape;131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5590" y="1179486"/>
            <a:ext cx="1571219" cy="378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1">
  <p:cSld name="Cover 0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3"/>
          <p:cNvSpPr/>
          <p:nvPr>
            <p:ph idx="2" type="pic"/>
          </p:nvPr>
        </p:nvSpPr>
        <p:spPr>
          <a:xfrm>
            <a:off x="6889840" y="-1251520"/>
            <a:ext cx="6044400" cy="6045583"/>
          </a:xfrm>
          <a:prstGeom prst="ellipse">
            <a:avLst/>
          </a:prstGeom>
          <a:noFill/>
          <a:ln>
            <a:noFill/>
          </a:ln>
        </p:spPr>
      </p:sp>
      <p:sp>
        <p:nvSpPr>
          <p:cNvPr id="25" name="Google Shape;25;p43"/>
          <p:cNvSpPr/>
          <p:nvPr/>
        </p:nvSpPr>
        <p:spPr>
          <a:xfrm>
            <a:off x="6456040" y="-1685113"/>
            <a:ext cx="6912000" cy="6912768"/>
          </a:xfrm>
          <a:prstGeom prst="donut">
            <a:avLst>
              <a:gd fmla="val 3102" name="adj"/>
            </a:avLst>
          </a:prstGeom>
          <a:solidFill>
            <a:srgbClr val="58595B">
              <a:alpha val="2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and white logo&#10;&#10;Description automatically generated with low confidence" id="26" name="Google Shape;2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23864" y="5918732"/>
            <a:ext cx="1319978" cy="383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7" name="Google Shape;2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5467" y="5910028"/>
            <a:ext cx="1104869" cy="379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8" name="Google Shape;2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0162" y="5909594"/>
            <a:ext cx="591342" cy="39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low confidence" id="29" name="Google Shape;29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6842" y="5643233"/>
            <a:ext cx="580516" cy="7731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sign with white text&#10;&#10;Description automatically generated" id="30" name="Google Shape;30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436" y="5929265"/>
            <a:ext cx="1603396" cy="3668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mputer, keyboard, laptop, food&#10;&#10;Description automatically generated" id="31" name="Google Shape;31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12877" y="5859475"/>
            <a:ext cx="2575885" cy="51344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3"/>
          <p:cNvSpPr txBox="1"/>
          <p:nvPr>
            <p:ph idx="1" type="body"/>
          </p:nvPr>
        </p:nvSpPr>
        <p:spPr>
          <a:xfrm>
            <a:off x="392278" y="3326365"/>
            <a:ext cx="59760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494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44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3"/>
          <p:cNvSpPr txBox="1"/>
          <p:nvPr>
            <p:ph idx="3" type="body"/>
          </p:nvPr>
        </p:nvSpPr>
        <p:spPr>
          <a:xfrm>
            <a:off x="410876" y="4043603"/>
            <a:ext cx="401528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9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44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Logo&#10;&#10;Description automatically generated" id="34" name="Google Shape;34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6189" y="423865"/>
            <a:ext cx="2126222" cy="704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35" name="Google Shape;35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98052" y="673665"/>
            <a:ext cx="1841540" cy="41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">
  <p:cSld name="Text &amp; Imag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9"/>
          <p:cNvSpPr/>
          <p:nvPr>
            <p:ph idx="2" type="pic"/>
          </p:nvPr>
        </p:nvSpPr>
        <p:spPr>
          <a:xfrm>
            <a:off x="8112225" y="1196752"/>
            <a:ext cx="3456384" cy="4176464"/>
          </a:xfrm>
          <a:prstGeom prst="round2DiagRect">
            <a:avLst>
              <a:gd fmla="val 12259" name="adj1"/>
              <a:gd fmla="val 0" name="adj2"/>
            </a:avLst>
          </a:prstGeom>
          <a:noFill/>
          <a:ln>
            <a:noFill/>
          </a:ln>
        </p:spPr>
      </p:sp>
      <p:pic>
        <p:nvPicPr>
          <p:cNvPr descr="F:\Birmingham\MSU\Creative Services\DG EAC Framework jobs\EIT\2014 EIT re-brand\Brand elements examples\Mock-ups\Examples\Powerpoint Template\Old\Graphic_element.png" id="41" name="Google Shape;41;p39"/>
          <p:cNvPicPr preferRelativeResize="0"/>
          <p:nvPr/>
        </p:nvPicPr>
        <p:blipFill rotWithShape="1">
          <a:blip r:embed="rId2">
            <a:alphaModFix/>
          </a:blip>
          <a:srcRect b="58620" l="-273" r="28406" t="-9718"/>
          <a:stretch/>
        </p:blipFill>
        <p:spPr>
          <a:xfrm>
            <a:off x="10050209" y="5335149"/>
            <a:ext cx="2141791" cy="152285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9"/>
          <p:cNvSpPr txBox="1"/>
          <p:nvPr>
            <p:ph idx="1" type="body"/>
          </p:nvPr>
        </p:nvSpPr>
        <p:spPr>
          <a:xfrm>
            <a:off x="623393" y="541719"/>
            <a:ext cx="7128000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39"/>
          <p:cNvSpPr txBox="1"/>
          <p:nvPr>
            <p:ph idx="3" type="body"/>
          </p:nvPr>
        </p:nvSpPr>
        <p:spPr>
          <a:xfrm>
            <a:off x="623393" y="1196976"/>
            <a:ext cx="7128000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ext Slide">
  <p:cSld name="Blank Text Slid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0"/>
          <p:cNvSpPr/>
          <p:nvPr/>
        </p:nvSpPr>
        <p:spPr>
          <a:xfrm>
            <a:off x="11327280" y="6467128"/>
            <a:ext cx="38664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hu-HU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:\Birmingham\MSU\Creative Services\DG EAC Framework jobs\EIT\2014 EIT re-brand\Brand elements examples\Mock-ups\Examples\Powerpoint Template\Old\Graphic_element.png" id="46" name="Google Shape;46;p40"/>
          <p:cNvPicPr preferRelativeResize="0"/>
          <p:nvPr/>
        </p:nvPicPr>
        <p:blipFill rotWithShape="1">
          <a:blip r:embed="rId2">
            <a:alphaModFix/>
          </a:blip>
          <a:srcRect b="-1198" l="-5234" r="10504" t="44538"/>
          <a:stretch/>
        </p:blipFill>
        <p:spPr>
          <a:xfrm>
            <a:off x="9660205" y="0"/>
            <a:ext cx="2531795" cy="151441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0"/>
          <p:cNvSpPr txBox="1"/>
          <p:nvPr>
            <p:ph idx="1" type="body"/>
          </p:nvPr>
        </p:nvSpPr>
        <p:spPr>
          <a:xfrm>
            <a:off x="623393" y="541719"/>
            <a:ext cx="8640000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40"/>
          <p:cNvSpPr txBox="1"/>
          <p:nvPr>
            <p:ph idx="2" type="body"/>
          </p:nvPr>
        </p:nvSpPr>
        <p:spPr>
          <a:xfrm>
            <a:off x="623393" y="1196976"/>
            <a:ext cx="8640000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only">
  <p:cSld name="Logo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/>
          <p:nvPr/>
        </p:nvSpPr>
        <p:spPr>
          <a:xfrm>
            <a:off x="11327280" y="6467128"/>
            <a:ext cx="38664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hu-HU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 showMasterSp="0">
  <p:cSld name="End Slid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2"/>
          <p:cNvSpPr/>
          <p:nvPr/>
        </p:nvSpPr>
        <p:spPr>
          <a:xfrm>
            <a:off x="1452000" y="-45721"/>
            <a:ext cx="9288000" cy="6938011"/>
          </a:xfrm>
          <a:prstGeom prst="rect">
            <a:avLst/>
          </a:prstGeom>
          <a:blipFill rotWithShape="1">
            <a:blip r:embed="rId2">
              <a:alphaModFix amt="28000"/>
            </a:blip>
            <a:stretch>
              <a:fillRect b="-17050" l="0" r="0" t="-16791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2"/>
          <p:cNvSpPr txBox="1"/>
          <p:nvPr>
            <p:ph idx="1" type="body"/>
          </p:nvPr>
        </p:nvSpPr>
        <p:spPr>
          <a:xfrm>
            <a:off x="2824939" y="3188991"/>
            <a:ext cx="6542123" cy="513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34EA2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34EA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42"/>
          <p:cNvSpPr txBox="1"/>
          <p:nvPr/>
        </p:nvSpPr>
        <p:spPr>
          <a:xfrm>
            <a:off x="0" y="2433888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hu-HU" sz="1600" u="none" cap="none" strike="noStrike">
                <a:solidFill>
                  <a:srgbClr val="004494"/>
                </a:solidFill>
                <a:latin typeface="Calibri"/>
                <a:ea typeface="Calibri"/>
                <a:cs typeface="Calibri"/>
                <a:sym typeface="Calibri"/>
              </a:rPr>
              <a:t>https://www.eitfood.eu/projects/foodscienceclass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55" name="Google Shape;5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5701" y="1520955"/>
            <a:ext cx="2001947" cy="6628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56" name="Google Shape;5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5964" y="5918732"/>
            <a:ext cx="1319978" cy="383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57" name="Google Shape;5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7567" y="5910028"/>
            <a:ext cx="1104869" cy="379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58" name="Google Shape;58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52262" y="5909594"/>
            <a:ext cx="591342" cy="39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low confidence" id="59" name="Google Shape;59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68942" y="5643233"/>
            <a:ext cx="580516" cy="7731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sign with white text&#10;&#10;Description automatically generated" id="60" name="Google Shape;60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6536" y="5929265"/>
            <a:ext cx="1603396" cy="3668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mputer, keyboard, laptop, food&#10;&#10;Description automatically generated" id="61" name="Google Shape;61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4977" y="5859475"/>
            <a:ext cx="2575885" cy="513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62" name="Google Shape;62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69910" y="1693332"/>
            <a:ext cx="2067704" cy="46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ndscape Image &amp; Text">
  <p:cSld name="Landscape Image &amp; 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4"/>
          <p:cNvSpPr/>
          <p:nvPr>
            <p:ph idx="2" type="pic"/>
          </p:nvPr>
        </p:nvSpPr>
        <p:spPr>
          <a:xfrm>
            <a:off x="645280" y="476672"/>
            <a:ext cx="10923328" cy="1584176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65" name="Google Shape;65;p44"/>
          <p:cNvSpPr txBox="1"/>
          <p:nvPr>
            <p:ph idx="1" type="body"/>
          </p:nvPr>
        </p:nvSpPr>
        <p:spPr>
          <a:xfrm>
            <a:off x="623392" y="2276872"/>
            <a:ext cx="10945216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44"/>
          <p:cNvSpPr txBox="1"/>
          <p:nvPr>
            <p:ph idx="3" type="body"/>
          </p:nvPr>
        </p:nvSpPr>
        <p:spPr>
          <a:xfrm>
            <a:off x="623393" y="2924944"/>
            <a:ext cx="10945215" cy="2448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s">
  <p:cSld name="Text &amp; Image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:\Birmingham\MSU\Creative Services\DG EAC Framework jobs\EIT\2014 EIT re-brand\Brand elements examples\Mock-ups\Examples\Powerpoint Template\Old\Graphic_element.png" id="68" name="Google Shape;68;p45"/>
          <p:cNvPicPr preferRelativeResize="0"/>
          <p:nvPr/>
        </p:nvPicPr>
        <p:blipFill rotWithShape="1">
          <a:blip r:embed="rId2">
            <a:alphaModFix/>
          </a:blip>
          <a:srcRect b="0" l="1" r="-26311" t="63474"/>
          <a:stretch/>
        </p:blipFill>
        <p:spPr>
          <a:xfrm>
            <a:off x="9368454" y="0"/>
            <a:ext cx="3024138" cy="8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45"/>
          <p:cNvSpPr/>
          <p:nvPr>
            <p:ph idx="2" type="pic"/>
          </p:nvPr>
        </p:nvSpPr>
        <p:spPr>
          <a:xfrm>
            <a:off x="4463819" y="1196752"/>
            <a:ext cx="3360373" cy="4176465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70" name="Google Shape;70;p45"/>
          <p:cNvSpPr/>
          <p:nvPr>
            <p:ph idx="3" type="pic"/>
          </p:nvPr>
        </p:nvSpPr>
        <p:spPr>
          <a:xfrm>
            <a:off x="8208236" y="1196752"/>
            <a:ext cx="3360373" cy="4176465"/>
          </a:xfrm>
          <a:prstGeom prst="round2DiagRect">
            <a:avLst>
              <a:gd fmla="val 0" name="adj1"/>
              <a:gd fmla="val 18487" name="adj2"/>
            </a:avLst>
          </a:prstGeom>
          <a:noFill/>
          <a:ln>
            <a:noFill/>
          </a:ln>
        </p:spPr>
      </p:sp>
      <p:sp>
        <p:nvSpPr>
          <p:cNvPr id="71" name="Google Shape;71;p45"/>
          <p:cNvSpPr txBox="1"/>
          <p:nvPr>
            <p:ph idx="1" type="body"/>
          </p:nvPr>
        </p:nvSpPr>
        <p:spPr>
          <a:xfrm>
            <a:off x="623394" y="541719"/>
            <a:ext cx="3456383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45"/>
          <p:cNvSpPr txBox="1"/>
          <p:nvPr>
            <p:ph idx="4" type="body"/>
          </p:nvPr>
        </p:nvSpPr>
        <p:spPr>
          <a:xfrm>
            <a:off x="623394" y="1196976"/>
            <a:ext cx="3456383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 3 Image 02">
  <p:cSld name="Text &amp;  3 Image 0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6"/>
          <p:cNvSpPr/>
          <p:nvPr>
            <p:ph idx="2" type="pic"/>
          </p:nvPr>
        </p:nvSpPr>
        <p:spPr>
          <a:xfrm>
            <a:off x="7056968" y="3429000"/>
            <a:ext cx="4511641" cy="1944216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75" name="Google Shape;75;p46"/>
          <p:cNvSpPr/>
          <p:nvPr>
            <p:ph idx="3" type="pic"/>
          </p:nvPr>
        </p:nvSpPr>
        <p:spPr>
          <a:xfrm>
            <a:off x="7056108" y="1196752"/>
            <a:ext cx="4511641" cy="195072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76" name="Google Shape;76;p46"/>
          <p:cNvSpPr txBox="1"/>
          <p:nvPr>
            <p:ph idx="1" type="body"/>
          </p:nvPr>
        </p:nvSpPr>
        <p:spPr>
          <a:xfrm>
            <a:off x="623394" y="541719"/>
            <a:ext cx="6048671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46"/>
          <p:cNvSpPr txBox="1"/>
          <p:nvPr>
            <p:ph idx="4" type="body"/>
          </p:nvPr>
        </p:nvSpPr>
        <p:spPr>
          <a:xfrm>
            <a:off x="623394" y="1196976"/>
            <a:ext cx="6048671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image" Target="../media/image22.png"/><Relationship Id="rId2" Type="http://schemas.openxmlformats.org/officeDocument/2006/relationships/image" Target="../media/image10.jpg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sign&#10;&#10;Description automatically generated" id="37" name="Google Shape;37;p3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40288" y="6280856"/>
            <a:ext cx="1151936" cy="3814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38" name="Google Shape;3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88871" y="6353844"/>
            <a:ext cx="1287729" cy="29037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494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reate.kahoot.it/share/elelmiszer-pazarlas/298e2ceb-024c-40ad-a95a-fc562cc2970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un.org/en/observances/end-food-waste-day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3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slide" Target="/ppt/slides/slide20.xml"/><Relationship Id="rId4" Type="http://schemas.openxmlformats.org/officeDocument/2006/relationships/hyperlink" Target="https://youtu.be/KZf9_GdDff0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/>
          <p:nvPr>
            <p:ph idx="1" type="body"/>
          </p:nvPr>
        </p:nvSpPr>
        <p:spPr>
          <a:xfrm>
            <a:off x="328425" y="4346950"/>
            <a:ext cx="58713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hu-HU" sz="1300"/>
              <a:t>Írta és szerkesztette: Dr. Keren Dalyot és Yael Rozenblum a FoodScienceClass projekt részeként,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hu-HU" sz="1300"/>
              <a:t>The faculty of Education in Science and Technology, Technion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hu-HU" sz="1300"/>
              <a:t>A FoodScienceClass konzorcium által kidolgozott kvíz az EUFIC vezetésével</a:t>
            </a:r>
            <a:endParaRPr/>
          </a:p>
        </p:txBody>
      </p:sp>
      <p:sp>
        <p:nvSpPr>
          <p:cNvPr id="137" name="Google Shape;137;p1"/>
          <p:cNvSpPr txBox="1"/>
          <p:nvPr>
            <p:ph idx="2" type="body"/>
          </p:nvPr>
        </p:nvSpPr>
        <p:spPr>
          <a:xfrm>
            <a:off x="328430" y="2462833"/>
            <a:ext cx="57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hu-HU" sz="4000"/>
              <a:t>Élelmiszer-pazarlás és élelmiszer-veszteség</a:t>
            </a:r>
            <a:endParaRPr/>
          </a:p>
        </p:txBody>
      </p:sp>
      <p:pic>
        <p:nvPicPr>
          <p:cNvPr descr="Education 05.jpg" id="138" name="Google Shape;138;p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6691" r="16692" t="0"/>
          <a:stretch/>
        </p:blipFill>
        <p:spPr>
          <a:xfrm>
            <a:off x="6716587" y="1771536"/>
            <a:ext cx="7368054" cy="736805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"/>
          <p:cNvSpPr txBox="1"/>
          <p:nvPr>
            <p:ph idx="1" type="body"/>
          </p:nvPr>
        </p:nvSpPr>
        <p:spPr>
          <a:xfrm>
            <a:off x="527050" y="694125"/>
            <a:ext cx="1003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hu-HU" sz="3500"/>
              <a:t>Miért kellene törődnünk vele?</a:t>
            </a:r>
            <a:endParaRPr/>
          </a:p>
        </p:txBody>
      </p:sp>
      <p:sp>
        <p:nvSpPr>
          <p:cNvPr id="202" name="Google Shape;202;p10"/>
          <p:cNvSpPr txBox="1"/>
          <p:nvPr/>
        </p:nvSpPr>
        <p:spPr>
          <a:xfrm>
            <a:off x="735500" y="1574350"/>
            <a:ext cx="10926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❏"/>
            </a:pPr>
            <a:r>
              <a:rPr b="1" i="0" lang="hu-HU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Gazdaság: </a:t>
            </a:r>
            <a:r>
              <a:rPr b="0" i="0" lang="hu-HU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megtakarítás a termelési, beszerzési és egyéb költségekben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❏"/>
            </a:pPr>
            <a:r>
              <a:rPr b="1" i="0" lang="hu-HU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Szociális: </a:t>
            </a:r>
            <a:r>
              <a:rPr b="0" i="0" lang="hu-HU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hátrányos helyzetű csoportok támogatása és a társadalmi rétegek közötti különbségek csökkentése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❏"/>
            </a:pPr>
            <a:r>
              <a:rPr b="1" i="0" lang="hu-HU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Környezetvédelem: </a:t>
            </a:r>
            <a:r>
              <a:rPr b="0" i="0" lang="hu-HU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szennyező anyagok, az üvegházhatású gázok mennyiségének és a globális felmelegedésnek a csökkentése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"/>
          <p:cNvSpPr txBox="1"/>
          <p:nvPr>
            <p:ph idx="1" type="body"/>
          </p:nvPr>
        </p:nvSpPr>
        <p:spPr>
          <a:xfrm>
            <a:off x="717025" y="2419425"/>
            <a:ext cx="10038000" cy="432000"/>
          </a:xfrm>
          <a:prstGeom prst="rect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hu-HU" sz="4500" u="sng">
                <a:solidFill>
                  <a:schemeClr val="hlink"/>
                </a:solidFill>
                <a:hlinkClick r:id="rId3"/>
              </a:rPr>
              <a:t>Kahoot</a:t>
            </a:r>
            <a:r>
              <a:rPr b="1" lang="hu-HU" sz="4500"/>
              <a:t> Mit tudsz az élelmiszer-pazarlásról és az élelmiszerbiztonságról?</a:t>
            </a:r>
            <a:endParaRPr b="1" sz="4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t/>
            </a:r>
            <a:endParaRPr b="1" sz="4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 txBox="1"/>
          <p:nvPr>
            <p:ph idx="1" type="body"/>
          </p:nvPr>
        </p:nvSpPr>
        <p:spPr>
          <a:xfrm>
            <a:off x="599300" y="1928850"/>
            <a:ext cx="1003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hu-HU" sz="4500"/>
              <a:t>Kvíz - Mit tudsz az élelmiszer-pazarlásról és az élelmiszerbiztonságról?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 txBox="1"/>
          <p:nvPr>
            <p:ph idx="1" type="body"/>
          </p:nvPr>
        </p:nvSpPr>
        <p:spPr>
          <a:xfrm>
            <a:off x="242525" y="409600"/>
            <a:ext cx="1003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i="0" lang="hu-HU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	A hűtőszekrény melyik része a legmelegebb?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3"/>
          <p:cNvSpPr txBox="1"/>
          <p:nvPr/>
        </p:nvSpPr>
        <p:spPr>
          <a:xfrm>
            <a:off x="745300" y="2241500"/>
            <a:ext cx="109266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Ajtó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Alsó fiókok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Felső polc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Fagyasztó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"/>
          <p:cNvSpPr txBox="1"/>
          <p:nvPr>
            <p:ph idx="1" type="body"/>
          </p:nvPr>
        </p:nvSpPr>
        <p:spPr>
          <a:xfrm>
            <a:off x="165850" y="250325"/>
            <a:ext cx="4993800" cy="3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rPr b="1" lang="hu-HU" sz="3400" u="sng"/>
              <a:t>Az ajtó</a:t>
            </a:r>
            <a:r>
              <a:rPr lang="hu-HU" sz="3400"/>
              <a:t> a hűtőszekrény legmelegebb része, és a legérzékenyebb a hőmérsékletváltozásra, ezért ez a legjobb hely a hosszú eltarthatósági idejű termékek, például szószok (majonéz, mustár stb.) és palackozott italok tárolására.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t/>
            </a:r>
            <a:endParaRPr sz="3400"/>
          </a:p>
        </p:txBody>
      </p:sp>
      <p:pic>
        <p:nvPicPr>
          <p:cNvPr id="224" name="Google Shape;22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9975" y="152400"/>
            <a:ext cx="6553201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/>
          <p:nvPr>
            <p:ph idx="1" type="body"/>
          </p:nvPr>
        </p:nvSpPr>
        <p:spPr>
          <a:xfrm>
            <a:off x="242525" y="409600"/>
            <a:ext cx="1003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i="0" lang="hu-HU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	Ha egy élelmiszer csomagolásán a „Minőségét megőrzi” dátum lejárt, akkor ki kell dobni a terméket?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5"/>
          <p:cNvSpPr txBox="1"/>
          <p:nvPr/>
        </p:nvSpPr>
        <p:spPr>
          <a:xfrm>
            <a:off x="2390250" y="3261850"/>
            <a:ext cx="74115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Calibri"/>
              <a:buAutoNum type="arabicPeriod"/>
            </a:pPr>
            <a:r>
              <a:rPr b="0" i="0" lang="hu-HU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Igaz							2. Hamis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/>
          <p:nvPr>
            <p:ph idx="1" type="body"/>
          </p:nvPr>
        </p:nvSpPr>
        <p:spPr>
          <a:xfrm>
            <a:off x="165850" y="250325"/>
            <a:ext cx="4993800" cy="3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hu-HU" sz="2500" u="sng"/>
              <a:t>A „Minőségét megőrzi” dátum az élelmiszerek minőségére vonatkozik</a:t>
            </a:r>
            <a:r>
              <a:rPr lang="hu-HU" sz="2500"/>
              <a:t>: ez azt jelenti, hogy az élelmiszer az adott dátum után is biztonságosan fogyasztható, de az íze vagy az állaga kissé megváltozhat.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hu-HU" sz="2500"/>
              <a:t>A „Fogyasztható” az élelmiszerek biztonságosságára vonatkozik: ez azt jelenti, hogy az élelmiszer az adott dátum után már nem fogyasztható biztonságosan, még akkor sem, ha a külseje vagy az illata jó. </a:t>
            </a:r>
            <a:endParaRPr/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9975" y="152400"/>
            <a:ext cx="6553201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/>
          <p:nvPr>
            <p:ph idx="1" type="body"/>
          </p:nvPr>
        </p:nvSpPr>
        <p:spPr>
          <a:xfrm>
            <a:off x="242525" y="409600"/>
            <a:ext cx="1003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i="0" lang="hu-HU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		Honnan származik világszerte a legtöbb élelmiszer-pazarlás?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7"/>
          <p:cNvSpPr txBox="1"/>
          <p:nvPr/>
        </p:nvSpPr>
        <p:spPr>
          <a:xfrm>
            <a:off x="745300" y="2241500"/>
            <a:ext cx="109266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Éttermek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Háztartások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Élelmiszerüzletek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Gazdaságok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"/>
          <p:cNvSpPr txBox="1"/>
          <p:nvPr>
            <p:ph idx="1" type="body"/>
          </p:nvPr>
        </p:nvSpPr>
        <p:spPr>
          <a:xfrm>
            <a:off x="165850" y="250325"/>
            <a:ext cx="4993800" cy="3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hu-HU" sz="3300"/>
              <a:t>Átlagosan minden ember évente 76-91 kilogramm élelmiszert pazarol el - ez 1000 adag főtt tésztának felel meg egy év alatt! </a:t>
            </a:r>
            <a:r>
              <a:rPr b="1" lang="hu-HU" sz="3300" u="sng"/>
              <a:t>A legtöbb élelmiszer-pazarlás a háztartásokból származik (61%), </a:t>
            </a:r>
            <a:r>
              <a:rPr lang="hu-HU" sz="3300"/>
              <a:t>ezt követik az éttermek (26%) és a szupermarketek (13%).</a:t>
            </a:r>
            <a:endParaRPr/>
          </a:p>
        </p:txBody>
      </p:sp>
      <p:pic>
        <p:nvPicPr>
          <p:cNvPr id="248" name="Google Shape;24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9975" y="152400"/>
            <a:ext cx="6553201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"/>
          <p:cNvSpPr txBox="1"/>
          <p:nvPr>
            <p:ph idx="1" type="body"/>
          </p:nvPr>
        </p:nvSpPr>
        <p:spPr>
          <a:xfrm>
            <a:off x="242525" y="409600"/>
            <a:ext cx="1003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i="0" lang="hu-HU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	Hogyan vásárolhatunk okosabban és hogyan kerülhetjük el az élelmiszer-pazarlás keletkezését?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9"/>
          <p:cNvSpPr txBox="1"/>
          <p:nvPr/>
        </p:nvSpPr>
        <p:spPr>
          <a:xfrm>
            <a:off x="745300" y="2190000"/>
            <a:ext cx="109266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Vásárolj inkább kimért gyümölcsöt és zöldséget, mint előre csomagoltat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Írj bevásárló listát, és tartsd magad hozzá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Hagyd figyelmen kívül az olyan akciókat, amelyek miatt többet vásárolunk, mint amennyire szükségünk van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fentiek mindegyike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"/>
          <p:cNvSpPr txBox="1"/>
          <p:nvPr>
            <p:ph idx="3" type="body"/>
          </p:nvPr>
        </p:nvSpPr>
        <p:spPr>
          <a:xfrm>
            <a:off x="709325" y="2331000"/>
            <a:ext cx="3175500" cy="31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3600"/>
          </a:p>
          <a:p>
            <a:pPr indent="0" lvl="0" marL="0" rtl="0" algn="ctr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hu-HU" sz="3600"/>
              <a:t>Mit tudsz az élelmiszer-</a:t>
            </a:r>
            <a:br>
              <a:rPr b="1" lang="hu-HU" sz="3600"/>
            </a:br>
            <a:r>
              <a:rPr b="1" lang="hu-HU" sz="3600"/>
              <a:t>pazarlásról?</a:t>
            </a:r>
            <a:endParaRPr/>
          </a:p>
        </p:txBody>
      </p:sp>
      <p:pic>
        <p:nvPicPr>
          <p:cNvPr id="145" name="Google Shape;145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0088" l="0" r="6401" t="15659"/>
          <a:stretch/>
        </p:blipFill>
        <p:spPr>
          <a:xfrm>
            <a:off x="962925" y="207450"/>
            <a:ext cx="9797151" cy="16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9523" y="2124750"/>
            <a:ext cx="7481175" cy="427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/>
          <p:nvPr>
            <p:ph idx="1" type="body"/>
          </p:nvPr>
        </p:nvSpPr>
        <p:spPr>
          <a:xfrm>
            <a:off x="155575" y="763650"/>
            <a:ext cx="4993800" cy="3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hu-HU" sz="3300"/>
              <a:t>A fentiek mindegyike.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hu-HU" sz="3300"/>
              <a:t>Évente világszerte mintegy 931 millió tonna élelmiszert pazarolnak el, és ennek nagy része a háztartásokból származik. Mindannyian segíthetünk csökkenteni ezt a problémát azzal, ha figyelünk arra, hogy mit vásárolunk és hogyan használjuk.</a:t>
            </a:r>
            <a:endParaRPr/>
          </a:p>
        </p:txBody>
      </p:sp>
      <p:pic>
        <p:nvPicPr>
          <p:cNvPr id="260" name="Google Shape;26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9975" y="152400"/>
            <a:ext cx="6553201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idx="1" type="body"/>
          </p:nvPr>
        </p:nvSpPr>
        <p:spPr>
          <a:xfrm>
            <a:off x="630325" y="562675"/>
            <a:ext cx="1003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i="0" lang="hu-HU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	Mi a legbiztonságosabb módja a hús és a hal felolvasztásának?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1"/>
          <p:cNvSpPr txBox="1"/>
          <p:nvPr/>
        </p:nvSpPr>
        <p:spPr>
          <a:xfrm>
            <a:off x="745300" y="2241500"/>
            <a:ext cx="109266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hűtőszekrényen kívüli eredeti csomagolásban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Egy tálcán a hűtőben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Hideg folyóvíz alatt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Meleg folyóvíz alatt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idx="1" type="body"/>
          </p:nvPr>
        </p:nvSpPr>
        <p:spPr>
          <a:xfrm>
            <a:off x="155575" y="763650"/>
            <a:ext cx="4993800" cy="3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hu-HU" sz="2500"/>
              <a:t>Válasz: egy tálcán a hűtőben</a:t>
            </a:r>
            <a:endParaRPr sz="2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hu-HU" sz="2500"/>
              <a:t>A fagyasztás megakadályozza a káros baktériumok elszaporodását, és segít az élelmiszerek hosszú ideig történő tárolásában. Az alacsony hőmérséklet azonban csak inaktiválja a baktériumokat, amelyek elszaporodnak, ha ismét melegebb hőmérsékletnek vannak kitéve, ezért ügyelj arra, hogy az élelmiszereket biztonságosan olvaszd ki.</a:t>
            </a:r>
            <a:endParaRPr/>
          </a:p>
        </p:txBody>
      </p:sp>
      <p:pic>
        <p:nvPicPr>
          <p:cNvPr id="272" name="Google Shape;27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9975" y="152400"/>
            <a:ext cx="6553201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2"/>
          <p:cNvSpPr/>
          <p:nvPr/>
        </p:nvSpPr>
        <p:spPr>
          <a:xfrm>
            <a:off x="5666525" y="1694300"/>
            <a:ext cx="2767500" cy="226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>
            <p:ph idx="1" type="body"/>
          </p:nvPr>
        </p:nvSpPr>
        <p:spPr>
          <a:xfrm>
            <a:off x="630325" y="562675"/>
            <a:ext cx="1003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i="0" lang="hu-HU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	Mennyi ideig tartható el a főtt rizs a hűtőben (ha a hőmérséklet &lt;5 °C)?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3"/>
          <p:cNvSpPr txBox="1"/>
          <p:nvPr/>
        </p:nvSpPr>
        <p:spPr>
          <a:xfrm>
            <a:off x="745300" y="2241500"/>
            <a:ext cx="109266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Legfeljebb 8 nap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Legfeljebb 6 nap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Legfeljebb 3 nap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Legfeljebb 1 nap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"/>
          <p:cNvSpPr txBox="1"/>
          <p:nvPr>
            <p:ph idx="1" type="body"/>
          </p:nvPr>
        </p:nvSpPr>
        <p:spPr>
          <a:xfrm>
            <a:off x="155575" y="763650"/>
            <a:ext cx="4993800" cy="3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hu-HU" sz="3300"/>
              <a:t>Válasz: legfeljebb egy nap</a:t>
            </a:r>
            <a:endParaRPr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hu-HU" sz="3300"/>
              <a:t>A különböző főtt ételek különböző ideig tárolhatók a hűtőben. Míg a főtt marhahús vagy csirke 3-5 napig tárolható, a tésztát jobb, ha 2 napon belül, a rizst pedig a főzést követő napon fogyasztod el.</a:t>
            </a:r>
            <a:endParaRPr/>
          </a:p>
        </p:txBody>
      </p:sp>
      <p:pic>
        <p:nvPicPr>
          <p:cNvPr id="285" name="Google Shape;28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9975" y="152400"/>
            <a:ext cx="6553201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"/>
          <p:cNvSpPr/>
          <p:nvPr/>
        </p:nvSpPr>
        <p:spPr>
          <a:xfrm>
            <a:off x="5623100" y="1765100"/>
            <a:ext cx="2254500" cy="195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/>
          <p:nvPr>
            <p:ph idx="1" type="body"/>
          </p:nvPr>
        </p:nvSpPr>
        <p:spPr>
          <a:xfrm>
            <a:off x="657250" y="1087300"/>
            <a:ext cx="1003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i="0" lang="hu-HU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	A gyümölcsök és zöldségek gyorsabban érnek, ha banánnal együtt tárolják őket.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5"/>
          <p:cNvSpPr txBox="1"/>
          <p:nvPr/>
        </p:nvSpPr>
        <p:spPr>
          <a:xfrm>
            <a:off x="2390250" y="3261850"/>
            <a:ext cx="74115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Calibri"/>
              <a:buAutoNum type="arabicPeriod"/>
            </a:pPr>
            <a:r>
              <a:rPr b="0" i="0" lang="hu-HU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Igaz							2. Hamis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idx="1" type="body"/>
          </p:nvPr>
        </p:nvSpPr>
        <p:spPr>
          <a:xfrm>
            <a:off x="155575" y="763650"/>
            <a:ext cx="4993800" cy="3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hu-HU" sz="3300"/>
              <a:t>A banán etilént termel, egy természetes vegyületet, amely gyorsabbá teszi a gyümölcsök és zöldségek érését. Ezért, ha a banánt az érett terményekkel együtt tárolja, az adott termékek gyorsabban megromlanak.</a:t>
            </a:r>
            <a:endParaRPr/>
          </a:p>
        </p:txBody>
      </p:sp>
      <p:pic>
        <p:nvPicPr>
          <p:cNvPr id="298" name="Google Shape;29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9975" y="152400"/>
            <a:ext cx="6553201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/>
          <p:nvPr/>
        </p:nvSpPr>
        <p:spPr>
          <a:xfrm>
            <a:off x="5481500" y="1775200"/>
            <a:ext cx="2254500" cy="4734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 txBox="1"/>
          <p:nvPr>
            <p:ph idx="1" type="body"/>
          </p:nvPr>
        </p:nvSpPr>
        <p:spPr>
          <a:xfrm>
            <a:off x="630325" y="562675"/>
            <a:ext cx="1003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i="0" lang="hu-HU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	Melyik zöldséget </a:t>
            </a:r>
            <a:r>
              <a:rPr b="1" i="0" lang="hu-HU" sz="35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kell</a:t>
            </a:r>
            <a:r>
              <a:rPr b="1" i="0" lang="hu-HU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hűtőben tárolni?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745300" y="2241500"/>
            <a:ext cx="10926600" cy="3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Fokhagyma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Burgonya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Hagyma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Egyiket sem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/>
          <p:nvPr>
            <p:ph idx="1" type="body"/>
          </p:nvPr>
        </p:nvSpPr>
        <p:spPr>
          <a:xfrm>
            <a:off x="155575" y="844575"/>
            <a:ext cx="4993800" cy="3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hu-HU" sz="3300"/>
              <a:t>A legtöbb zöldséggel ellentétben - amelyeket a hűtőben kell tárolni - a fokhagymát, a burgonyát, a hagymát, tökféléket és gyökérzöldségeket </a:t>
            </a:r>
            <a:r>
              <a:rPr b="1" lang="hu-HU" sz="3300" u="sng"/>
              <a:t>hűvös, sötét helyen </a:t>
            </a:r>
            <a:r>
              <a:rPr lang="hu-HU" sz="3300"/>
              <a:t>(például szekrényben vagy pincében) kell tárolni a csírázás elkerülése érdekében. </a:t>
            </a:r>
            <a:endParaRPr/>
          </a:p>
        </p:txBody>
      </p:sp>
      <p:pic>
        <p:nvPicPr>
          <p:cNvPr id="311" name="Google Shape;31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9975" y="152400"/>
            <a:ext cx="6553201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8"/>
          <p:cNvSpPr/>
          <p:nvPr/>
        </p:nvSpPr>
        <p:spPr>
          <a:xfrm>
            <a:off x="9173500" y="1876475"/>
            <a:ext cx="2407200" cy="409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/>
          <p:nvPr>
            <p:ph idx="1" type="body"/>
          </p:nvPr>
        </p:nvSpPr>
        <p:spPr>
          <a:xfrm>
            <a:off x="630325" y="562675"/>
            <a:ext cx="1003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i="0" lang="hu-HU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9.	Milyen ételeket nem lehet fogyasztani?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9"/>
          <p:cNvSpPr txBox="1"/>
          <p:nvPr/>
        </p:nvSpPr>
        <p:spPr>
          <a:xfrm>
            <a:off x="745300" y="2241500"/>
            <a:ext cx="109266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karfiol levelei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sárgarépa zöldje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csicseriborsó főzőfolyadék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almamagok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 txBox="1"/>
          <p:nvPr>
            <p:ph idx="1" type="body"/>
          </p:nvPr>
        </p:nvSpPr>
        <p:spPr>
          <a:xfrm>
            <a:off x="1102943" y="747994"/>
            <a:ext cx="86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hu-HU" sz="4000"/>
              <a:t>Csoportos megbeszélés</a:t>
            </a:r>
            <a:endParaRPr/>
          </a:p>
        </p:txBody>
      </p:sp>
      <p:sp>
        <p:nvSpPr>
          <p:cNvPr id="152" name="Google Shape;152;p3"/>
          <p:cNvSpPr txBox="1"/>
          <p:nvPr>
            <p:ph idx="2" type="body"/>
          </p:nvPr>
        </p:nvSpPr>
        <p:spPr>
          <a:xfrm>
            <a:off x="1572450" y="1513725"/>
            <a:ext cx="9047100" cy="25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3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hu-HU" sz="2600"/>
              <a:t>A jövő héten a parlament törvényjavaslatot terjeszt elő: nemzeti napot hoz létre az élelmiszerpazarlás megelőzésére. Tudnátok-e olyan intézkedéseket ajánlani, amelyeket a parlament erre a napra javasolhat?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6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000"/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/>
          <p:nvPr>
            <p:ph idx="1" type="body"/>
          </p:nvPr>
        </p:nvSpPr>
        <p:spPr>
          <a:xfrm>
            <a:off x="155575" y="844575"/>
            <a:ext cx="4993800" cy="3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hu-HU" sz="2500"/>
              <a:t>Az almamagok, valamint a körte, a sárgabarack, az őszibarack, a szilva és a cseresznye magjai amigdalint tartalmaznak, amelyet szervezetünk fogyasztás után cianiddá alakít. Nagy mennyiségben a cianid káros lehet az egészségre, ezért </a:t>
            </a:r>
            <a:r>
              <a:rPr b="1" lang="hu-HU" sz="2500" u="sng"/>
              <a:t>jobb elkerülni az almamagok fogyasztását</a:t>
            </a:r>
            <a:r>
              <a:rPr lang="hu-HU" sz="2500"/>
              <a:t>.</a:t>
            </a:r>
            <a:endParaRPr/>
          </a:p>
        </p:txBody>
      </p:sp>
      <p:pic>
        <p:nvPicPr>
          <p:cNvPr id="324" name="Google Shape;32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9975" y="152400"/>
            <a:ext cx="6553201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"/>
          <p:cNvSpPr txBox="1"/>
          <p:nvPr>
            <p:ph idx="1" type="body"/>
          </p:nvPr>
        </p:nvSpPr>
        <p:spPr>
          <a:xfrm>
            <a:off x="630325" y="562675"/>
            <a:ext cx="1003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i="0" lang="hu-HU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10.	Mi a legjobb módja a leveles zöldségek (saláta, petrezselyem stb.) tárolásának?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1"/>
          <p:cNvSpPr txBox="1"/>
          <p:nvPr/>
        </p:nvSpPr>
        <p:spPr>
          <a:xfrm>
            <a:off x="745300" y="2241500"/>
            <a:ext cx="109266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Abban a lezárt műanyag zacskóban, amelyben megvásárolták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Megmosva és megszárítva, nedves törülközőbe csomagolva a hűtőszekrényben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Nyitott és szellőztetett tartályban a pulton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Egy szekrényben, a fénytől védve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/>
          <p:nvPr>
            <p:ph idx="1" type="body"/>
          </p:nvPr>
        </p:nvSpPr>
        <p:spPr>
          <a:xfrm>
            <a:off x="155575" y="844575"/>
            <a:ext cx="4993800" cy="3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hu-HU" sz="3300"/>
              <a:t>A leveles zöldeket mosás és szárítás után </a:t>
            </a:r>
            <a:r>
              <a:rPr b="1" lang="hu-HU" sz="3300" u="sng"/>
              <a:t>nedves törülközőbe kell csomagolni, és a hűtőszekrényben kell tárolni.</a:t>
            </a:r>
            <a:r>
              <a:rPr lang="hu-HU" sz="3300"/>
              <a:t> A nedves törülköző segít megőrizni a megfelelő páratartalmat, ami hosszabb élettartamot biztosít.</a:t>
            </a:r>
            <a:endParaRPr/>
          </a:p>
        </p:txBody>
      </p:sp>
      <p:pic>
        <p:nvPicPr>
          <p:cNvPr id="336" name="Google Shape;33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9975" y="152400"/>
            <a:ext cx="6553201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0250" y="2681150"/>
            <a:ext cx="5857875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3"/>
          <p:cNvSpPr txBox="1"/>
          <p:nvPr/>
        </p:nvSpPr>
        <p:spPr>
          <a:xfrm>
            <a:off x="1415225" y="2009300"/>
            <a:ext cx="28626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3"/>
          <p:cNvSpPr txBox="1"/>
          <p:nvPr/>
        </p:nvSpPr>
        <p:spPr>
          <a:xfrm>
            <a:off x="4885350" y="2009300"/>
            <a:ext cx="28626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3"/>
          <p:cNvSpPr txBox="1"/>
          <p:nvPr/>
        </p:nvSpPr>
        <p:spPr>
          <a:xfrm>
            <a:off x="8122850" y="2009300"/>
            <a:ext cx="28626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 txBox="1"/>
          <p:nvPr>
            <p:ph idx="1" type="body"/>
          </p:nvPr>
        </p:nvSpPr>
        <p:spPr>
          <a:xfrm>
            <a:off x="527050" y="694125"/>
            <a:ext cx="1003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hu-HU" sz="3500"/>
              <a:t>Következtetés</a:t>
            </a:r>
            <a:endParaRPr/>
          </a:p>
        </p:txBody>
      </p:sp>
      <p:sp>
        <p:nvSpPr>
          <p:cNvPr id="351" name="Google Shape;351;p34"/>
          <p:cNvSpPr txBox="1"/>
          <p:nvPr/>
        </p:nvSpPr>
        <p:spPr>
          <a:xfrm>
            <a:off x="735500" y="1574350"/>
            <a:ext cx="10926600" cy="3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Char char="❏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Az élelmiszer-veszteség gazdasági, társadalmi és környezeti következményekkel jár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Char char="❏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Az élelmiszer-veszteség a mezőgazdaságban, a kezelés és a csomagolás során, a termelés során, az elosztás és a fogyasztás során következik 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Char char="❏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fő tényező a háztartási fogyasztás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Char char="❏"/>
            </a:pP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Vannak olyan lépések, amelyekkel csökkenthető az élelmiszer-veszteség (</a:t>
            </a:r>
            <a:r>
              <a:rPr b="0" i="0" lang="hu-HU" sz="25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20. dia</a:t>
            </a: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Char char="❏"/>
            </a:pPr>
            <a:r>
              <a:rPr b="0" i="0" lang="hu-HU" sz="25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5 tipp az élelmiszer-pazarlás csökkentésére </a:t>
            </a:r>
            <a:r>
              <a:rPr b="0" i="0" lang="hu-HU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(videó)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/>
          <p:nvPr>
            <p:ph idx="1" type="body"/>
          </p:nvPr>
        </p:nvSpPr>
        <p:spPr>
          <a:xfrm>
            <a:off x="527050" y="694125"/>
            <a:ext cx="1003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hu-HU" sz="3500"/>
              <a:t>Te vagy családtagjaid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hu-HU" sz="3500"/>
              <a:t>dobtok ki ételt?</a:t>
            </a:r>
            <a:endParaRPr/>
          </a:p>
        </p:txBody>
      </p:sp>
      <p:sp>
        <p:nvSpPr>
          <p:cNvPr id="158" name="Google Shape;158;p4"/>
          <p:cNvSpPr txBox="1"/>
          <p:nvPr>
            <p:ph idx="2" type="body"/>
          </p:nvPr>
        </p:nvSpPr>
        <p:spPr>
          <a:xfrm>
            <a:off x="784700" y="1774675"/>
            <a:ext cx="91644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hu-HU" sz="3000"/>
              <a:t>Soha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hu-HU" sz="3000"/>
              <a:t>Néha, többnyire ételmaradékokat vagy olyan részeket, amelyeket nem szoktunk elfogyasztani, mint például például a burgonya- vagy hagymahéj</a:t>
            </a:r>
            <a:endParaRPr sz="3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hu-HU" sz="3000"/>
              <a:t>Folyamatosan, ételmaradékokat, lejárt vagy romlott termékeket, el nem fogyasztott ételeket stb.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/>
          <p:nvPr>
            <p:ph idx="1" type="body"/>
          </p:nvPr>
        </p:nvSpPr>
        <p:spPr>
          <a:xfrm>
            <a:off x="478000" y="419425"/>
            <a:ext cx="1003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hu-HU" sz="3500"/>
              <a:t>Élelmiszer-veszteség vs. élelmiszer-pazarlás fogalommeghatározások</a:t>
            </a:r>
            <a:endParaRPr/>
          </a:p>
        </p:txBody>
      </p:sp>
      <p:sp>
        <p:nvSpPr>
          <p:cNvPr id="164" name="Google Shape;164;p5"/>
          <p:cNvSpPr txBox="1"/>
          <p:nvPr>
            <p:ph idx="2" type="body"/>
          </p:nvPr>
        </p:nvSpPr>
        <p:spPr>
          <a:xfrm>
            <a:off x="6788400" y="2040700"/>
            <a:ext cx="4715400" cy="30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hu-HU" sz="2800"/>
              <a:t>A feldolgozóipari, kiskereskedelmi és háztartási szektorból származó, lényegében kidobásra kerülő élelmiszerek és a hozzájuk tartozó ehetetlen részek </a:t>
            </a:r>
            <a:endParaRPr/>
          </a:p>
        </p:txBody>
      </p:sp>
      <p:sp>
        <p:nvSpPr>
          <p:cNvPr id="165" name="Google Shape;165;p5"/>
          <p:cNvSpPr txBox="1"/>
          <p:nvPr/>
        </p:nvSpPr>
        <p:spPr>
          <a:xfrm>
            <a:off x="527050" y="2040700"/>
            <a:ext cx="55158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hu-HU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Az összes olyan növényi és állati eredetű, emberi fogyasztásra alkalmas árumennyiség, amely a betakarítás/levágás utáni termelési/ellátási láncból teljes egészében kikerül, és a kiskereskedelmi forgalomba kerülés előtt kidobásra kerül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5"/>
          <p:cNvCxnSpPr/>
          <p:nvPr/>
        </p:nvCxnSpPr>
        <p:spPr>
          <a:xfrm flipH="1">
            <a:off x="2534450" y="1372300"/>
            <a:ext cx="627900" cy="6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7" name="Google Shape;167;p5"/>
          <p:cNvCxnSpPr/>
          <p:nvPr/>
        </p:nvCxnSpPr>
        <p:spPr>
          <a:xfrm>
            <a:off x="6952725" y="1439800"/>
            <a:ext cx="1659000" cy="6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/>
          <p:nvPr>
            <p:ph idx="1" type="body"/>
          </p:nvPr>
        </p:nvSpPr>
        <p:spPr>
          <a:xfrm>
            <a:off x="423775" y="321300"/>
            <a:ext cx="9396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hu-HU" sz="3500"/>
              <a:t>Mennyi élelmiszer vész el és kerül kidobásra világszerte évente?</a:t>
            </a:r>
            <a:endParaRPr/>
          </a:p>
        </p:txBody>
      </p:sp>
      <p:sp>
        <p:nvSpPr>
          <p:cNvPr id="173" name="Google Shape;173;p6"/>
          <p:cNvSpPr txBox="1"/>
          <p:nvPr/>
        </p:nvSpPr>
        <p:spPr>
          <a:xfrm>
            <a:off x="1024375" y="1787625"/>
            <a:ext cx="4479000" cy="372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hu-HU" sz="4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hu-HU" sz="3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Élelmiszer-veszteség </a:t>
            </a:r>
            <a:r>
              <a:rPr b="0" i="0" lang="hu-HU" sz="3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Európában </a:t>
            </a:r>
            <a:r>
              <a:rPr b="0" i="0" lang="hu-HU" sz="3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évente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hu-HU" sz="3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---összesen---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hu-HU" sz="3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Körülbelül </a:t>
            </a:r>
            <a:r>
              <a:rPr b="0" i="0" lang="hu-HU" sz="35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88 millió tonna</a:t>
            </a:r>
            <a:r>
              <a:rPr b="0" i="0" lang="hu-HU" sz="3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évente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"/>
          <p:cNvSpPr txBox="1"/>
          <p:nvPr/>
        </p:nvSpPr>
        <p:spPr>
          <a:xfrm>
            <a:off x="6282175" y="1787625"/>
            <a:ext cx="4945800" cy="378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hu-HU" sz="4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hu-HU" sz="2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Élelmiszer-veszteség a </a:t>
            </a:r>
            <a:r>
              <a:rPr b="0" i="0" lang="hu-HU" sz="29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világon</a:t>
            </a:r>
            <a:r>
              <a:rPr b="0" i="0" lang="hu-HU" sz="2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évente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hu-HU" sz="3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---összesen---</a:t>
            </a:r>
            <a:br>
              <a:rPr b="0" i="0" lang="hu-HU" sz="3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3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hu-HU" sz="3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Körülbelül </a:t>
            </a:r>
            <a:r>
              <a:rPr b="0" i="0" lang="hu-HU" sz="35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1,3 millió tonna</a:t>
            </a:r>
            <a:r>
              <a:rPr b="0" i="0" lang="hu-HU" sz="3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évente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6"/>
          <p:cNvSpPr txBox="1"/>
          <p:nvPr/>
        </p:nvSpPr>
        <p:spPr>
          <a:xfrm>
            <a:off x="639600" y="5751788"/>
            <a:ext cx="1080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hu-H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Adatok forrása: ttps://ec.europa.eu/food/safety/food-waste_en#:~:text=Related links-,About Food Waste,day (Eurostat, 2020).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7025" y="1799563"/>
            <a:ext cx="3735850" cy="364829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6"/>
          <p:cNvSpPr txBox="1"/>
          <p:nvPr/>
        </p:nvSpPr>
        <p:spPr>
          <a:xfrm>
            <a:off x="3621600" y="6398725"/>
            <a:ext cx="771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hu-H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Kép forrása: https://commons.wikimedia.org/wiki/File:Consumer_Food_Waste.JPG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2850" y="1799563"/>
            <a:ext cx="3735850" cy="3648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"/>
          <p:cNvSpPr txBox="1"/>
          <p:nvPr>
            <p:ph idx="1" type="body"/>
          </p:nvPr>
        </p:nvSpPr>
        <p:spPr>
          <a:xfrm>
            <a:off x="527050" y="694125"/>
            <a:ext cx="1003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hu-HU" sz="3500"/>
              <a:t>Adatok - Mennyi élelmiszer vész el hazánkban évente?</a:t>
            </a:r>
            <a:endParaRPr/>
          </a:p>
        </p:txBody>
      </p:sp>
      <p:sp>
        <p:nvSpPr>
          <p:cNvPr id="184" name="Google Shape;184;p7"/>
          <p:cNvSpPr txBox="1"/>
          <p:nvPr/>
        </p:nvSpPr>
        <p:spPr>
          <a:xfrm>
            <a:off x="3306550" y="1869525"/>
            <a:ext cx="4479000" cy="426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hu-HU" sz="4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XX%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hu-HU" sz="3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Élelmiszer-veszteség az </a:t>
            </a:r>
            <a:r>
              <a:rPr b="0" i="0" lang="hu-HU" sz="3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ORSZÁGBAN</a:t>
            </a:r>
            <a:r>
              <a:rPr b="0" i="0" lang="hu-HU" sz="3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évente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hu-HU" sz="3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---összesen---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hu-HU" sz="3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Körülbelül </a:t>
            </a:r>
            <a:r>
              <a:rPr b="0" i="0" lang="hu-HU" sz="35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xx millió tonna</a:t>
            </a:r>
            <a:r>
              <a:rPr b="0" i="0" lang="hu-HU" sz="3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évente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>
            <p:ph idx="1" type="body"/>
          </p:nvPr>
        </p:nvSpPr>
        <p:spPr>
          <a:xfrm>
            <a:off x="527050" y="694125"/>
            <a:ext cx="1003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hu-HU" sz="3500"/>
              <a:t>Miért kellene törődnünk vele?</a:t>
            </a:r>
            <a:endParaRPr/>
          </a:p>
        </p:txBody>
      </p:sp>
      <p:sp>
        <p:nvSpPr>
          <p:cNvPr id="190" name="Google Shape;190;p8"/>
          <p:cNvSpPr txBox="1"/>
          <p:nvPr/>
        </p:nvSpPr>
        <p:spPr>
          <a:xfrm>
            <a:off x="735500" y="1574350"/>
            <a:ext cx="1092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❏"/>
            </a:pPr>
            <a:r>
              <a:rPr b="1" i="0" lang="hu-HU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Gazdaság: </a:t>
            </a:r>
            <a:r>
              <a:rPr b="0" i="0" lang="hu-HU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megtakarítás a termelési, beszerzési és egyéb költségekben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 txBox="1"/>
          <p:nvPr>
            <p:ph idx="1" type="body"/>
          </p:nvPr>
        </p:nvSpPr>
        <p:spPr>
          <a:xfrm>
            <a:off x="527050" y="694125"/>
            <a:ext cx="1003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hu-HU" sz="3500"/>
              <a:t>Miért kellene törődnünk vele?</a:t>
            </a:r>
            <a:endParaRPr/>
          </a:p>
        </p:txBody>
      </p:sp>
      <p:sp>
        <p:nvSpPr>
          <p:cNvPr id="196" name="Google Shape;196;p9"/>
          <p:cNvSpPr txBox="1"/>
          <p:nvPr/>
        </p:nvSpPr>
        <p:spPr>
          <a:xfrm>
            <a:off x="735500" y="1574350"/>
            <a:ext cx="10926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❏"/>
            </a:pPr>
            <a:r>
              <a:rPr b="1" i="0" lang="hu-HU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Gazdaság: </a:t>
            </a:r>
            <a:r>
              <a:rPr b="0" i="0" lang="hu-HU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megtakarítás a termelési, beszerzési és egyéb költségekben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❏"/>
            </a:pPr>
            <a:r>
              <a:rPr b="1" i="0" lang="hu-HU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Szociális: </a:t>
            </a:r>
            <a:r>
              <a:rPr b="0" i="0" lang="hu-HU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hátrányos helyzetű csoportok támogatása és a társadalmi rétegek közötti különbségek csökkentése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04_witte achtergrond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03_blauwe achtergrond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07_witte achtergrond, blauwe tekst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